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Arimo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dityakadiwal/water-potabilit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7620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3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/>
              </a:stretch>
            </a:blipFill>
          </p:spPr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47155" y="3766245"/>
            <a:ext cx="9335691" cy="2697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Water Quality Prediction Using Machine Learning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44531" y="7268568"/>
            <a:ext cx="5358487" cy="1690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7"/>
              </a:lnSpc>
            </a:pPr>
            <a:r>
              <a:rPr lang="en-US" sz="358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PRESENTED BY</a:t>
            </a:r>
          </a:p>
          <a:p>
            <a:pPr algn="ctr">
              <a:lnSpc>
                <a:spcPts val="4477"/>
              </a:lnSpc>
            </a:pPr>
            <a:r>
              <a:rPr lang="en-US" sz="358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            JAI AVINASH MJ </a:t>
            </a:r>
          </a:p>
          <a:p>
            <a:pPr algn="ctr">
              <a:lnSpc>
                <a:spcPts val="4477"/>
              </a:lnSpc>
              <a:spcBef>
                <a:spcPct val="0"/>
              </a:spcBef>
            </a:pPr>
            <a:r>
              <a:rPr lang="en-US" sz="358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24AD073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9144000" y="1028700"/>
            <a:ext cx="8600696" cy="4114800"/>
          </a:xfrm>
          <a:custGeom>
            <a:avLst/>
            <a:gdLst/>
            <a:ahLst/>
            <a:cxnLst/>
            <a:rect l="l" t="t" r="r" b="b"/>
            <a:pathLst>
              <a:path w="8600696" h="4114800">
                <a:moveTo>
                  <a:pt x="0" y="0"/>
                </a:moveTo>
                <a:lnTo>
                  <a:pt x="8600696" y="0"/>
                </a:lnTo>
                <a:lnTo>
                  <a:pt x="86006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8115300" cy="9131139"/>
          </a:xfrm>
          <a:custGeom>
            <a:avLst/>
            <a:gdLst/>
            <a:ahLst/>
            <a:cxnLst/>
            <a:rect l="l" t="t" r="r" b="b"/>
            <a:pathLst>
              <a:path w="8115300" h="9131139">
                <a:moveTo>
                  <a:pt x="0" y="0"/>
                </a:moveTo>
                <a:lnTo>
                  <a:pt x="8115300" y="0"/>
                </a:lnTo>
                <a:lnTo>
                  <a:pt x="8115300" y="9131139"/>
                </a:lnTo>
                <a:lnTo>
                  <a:pt x="0" y="9131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5143500"/>
            <a:ext cx="8600696" cy="4839764"/>
          </a:xfrm>
          <a:custGeom>
            <a:avLst/>
            <a:gdLst/>
            <a:ahLst/>
            <a:cxnLst/>
            <a:rect l="l" t="t" r="r" b="b"/>
            <a:pathLst>
              <a:path w="8600696" h="4839764">
                <a:moveTo>
                  <a:pt x="0" y="0"/>
                </a:moveTo>
                <a:lnTo>
                  <a:pt x="8600696" y="0"/>
                </a:lnTo>
                <a:lnTo>
                  <a:pt x="8600696" y="4839764"/>
                </a:lnTo>
                <a:lnTo>
                  <a:pt x="0" y="48397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210100"/>
            <a:ext cx="5583633" cy="59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9"/>
              </a:lnSpc>
              <a:spcBef>
                <a:spcPct val="0"/>
              </a:spcBef>
            </a:pPr>
            <a:r>
              <a:rPr lang="en-US" sz="3212" b="1" u="none" strike="noStrike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1028700"/>
            <a:ext cx="10935373" cy="8518812"/>
          </a:xfrm>
          <a:custGeom>
            <a:avLst/>
            <a:gdLst/>
            <a:ahLst/>
            <a:cxnLst/>
            <a:rect l="l" t="t" r="r" b="b"/>
            <a:pathLst>
              <a:path w="10935373" h="8518812">
                <a:moveTo>
                  <a:pt x="0" y="0"/>
                </a:moveTo>
                <a:lnTo>
                  <a:pt x="10935373" y="0"/>
                </a:lnTo>
                <a:lnTo>
                  <a:pt x="10935373" y="8518812"/>
                </a:lnTo>
                <a:lnTo>
                  <a:pt x="0" y="851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210100"/>
            <a:ext cx="5190135" cy="59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09"/>
              </a:lnSpc>
              <a:spcBef>
                <a:spcPct val="0"/>
              </a:spcBef>
            </a:pPr>
            <a:r>
              <a:rPr lang="en-US" sz="3212" b="1" u="none" strike="noStrike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190128" y="138945"/>
            <a:ext cx="2248272" cy="593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212" b="1" dirty="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OUTPUT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AF00E-AB82-1341-0A4E-1D09F7BC1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57300"/>
            <a:ext cx="16425833" cy="7772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9857" y="-161925"/>
            <a:ext cx="1957685" cy="68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95"/>
              </a:lnSpc>
              <a:spcBef>
                <a:spcPct val="0"/>
              </a:spcBef>
            </a:pPr>
            <a:r>
              <a:rPr lang="en-US" sz="35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OUTPUT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77F12-1FAE-339F-4F7F-CB79EADAC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1531888"/>
            <a:ext cx="15468599" cy="72232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3655427"/>
            <a:chOff x="0" y="0"/>
            <a:chExt cx="9144000" cy="18207237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8207228"/>
            </a:xfrm>
            <a:custGeom>
              <a:avLst/>
              <a:gdLst/>
              <a:ahLst/>
              <a:cxnLst/>
              <a:rect l="l" t="t" r="r" b="b"/>
              <a:pathLst>
                <a:path w="9144000" h="18207228">
                  <a:moveTo>
                    <a:pt x="0" y="0"/>
                  </a:moveTo>
                  <a:lnTo>
                    <a:pt x="9144000" y="0"/>
                  </a:lnTo>
                  <a:lnTo>
                    <a:pt x="9144000" y="18207228"/>
                  </a:lnTo>
                  <a:lnTo>
                    <a:pt x="0" y="18207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2" b="-12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381577" y="373261"/>
            <a:ext cx="10382845" cy="91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Conclusion: Towards Smarter, Safer Water Management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652796" y="2525911"/>
            <a:ext cx="1840111" cy="33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100%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450836" y="1552872"/>
            <a:ext cx="2244179" cy="2244179"/>
            <a:chOff x="0" y="0"/>
            <a:chExt cx="2992238" cy="2992238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2992247" cy="2992247"/>
            </a:xfrm>
            <a:custGeom>
              <a:avLst/>
              <a:gdLst/>
              <a:ahLst/>
              <a:cxnLst/>
              <a:rect l="l" t="t" r="r" b="b"/>
              <a:pathLst>
                <a:path w="2992247" h="2992247">
                  <a:moveTo>
                    <a:pt x="0" y="0"/>
                  </a:moveTo>
                  <a:lnTo>
                    <a:pt x="2992247" y="0"/>
                  </a:lnTo>
                  <a:lnTo>
                    <a:pt x="2992247" y="2992247"/>
                  </a:lnTo>
                  <a:lnTo>
                    <a:pt x="0" y="29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7381577" y="3926830"/>
            <a:ext cx="10382845" cy="29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Transformation to proactive water quality management.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52796" y="5532835"/>
            <a:ext cx="1840111" cy="33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95%</a:t>
            </a: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1450836" y="4559796"/>
            <a:ext cx="2244179" cy="2244179"/>
            <a:chOff x="0" y="0"/>
            <a:chExt cx="2992238" cy="2992238"/>
          </a:xfrm>
        </p:grpSpPr>
        <p:sp>
          <p:nvSpPr>
            <p:cNvPr id="15" name="Freeform 15" descr="preencoded.png"/>
            <p:cNvSpPr/>
            <p:nvPr/>
          </p:nvSpPr>
          <p:spPr>
            <a:xfrm>
              <a:off x="0" y="0"/>
              <a:ext cx="2992247" cy="2992247"/>
            </a:xfrm>
            <a:custGeom>
              <a:avLst/>
              <a:gdLst/>
              <a:ahLst/>
              <a:cxnLst/>
              <a:rect l="l" t="t" r="r" b="b"/>
              <a:pathLst>
                <a:path w="2992247" h="2992247">
                  <a:moveTo>
                    <a:pt x="0" y="0"/>
                  </a:moveTo>
                  <a:lnTo>
                    <a:pt x="2992247" y="0"/>
                  </a:lnTo>
                  <a:lnTo>
                    <a:pt x="2992247" y="2992247"/>
                  </a:lnTo>
                  <a:lnTo>
                    <a:pt x="0" y="29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7381577" y="6933754"/>
            <a:ext cx="10382845" cy="29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Cost-effective, accurate, and timely water safety decisions.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652796" y="8539757"/>
            <a:ext cx="1840111" cy="33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88%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50836" y="7566720"/>
            <a:ext cx="2244179" cy="2244179"/>
            <a:chOff x="0" y="0"/>
            <a:chExt cx="2992238" cy="2992238"/>
          </a:xfrm>
        </p:grpSpPr>
        <p:sp>
          <p:nvSpPr>
            <p:cNvPr id="19" name="Freeform 19" descr="preencoded.png"/>
            <p:cNvSpPr/>
            <p:nvPr/>
          </p:nvSpPr>
          <p:spPr>
            <a:xfrm>
              <a:off x="0" y="0"/>
              <a:ext cx="2992247" cy="2992247"/>
            </a:xfrm>
            <a:custGeom>
              <a:avLst/>
              <a:gdLst/>
              <a:ahLst/>
              <a:cxnLst/>
              <a:rect l="l" t="t" r="r" b="b"/>
              <a:pathLst>
                <a:path w="2992247" h="2992247">
                  <a:moveTo>
                    <a:pt x="0" y="0"/>
                  </a:moveTo>
                  <a:lnTo>
                    <a:pt x="2992247" y="0"/>
                  </a:lnTo>
                  <a:lnTo>
                    <a:pt x="2992247" y="2992247"/>
                  </a:lnTo>
                  <a:lnTo>
                    <a:pt x="0" y="29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7381577" y="9940678"/>
            <a:ext cx="10382845" cy="29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Collaboration among scientists, policymakers, and technologists for resource safeguarding.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652796" y="11546681"/>
            <a:ext cx="1840111" cy="335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2937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92%</a:t>
            </a:r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450836" y="10573642"/>
            <a:ext cx="2244179" cy="2244179"/>
            <a:chOff x="0" y="0"/>
            <a:chExt cx="2992238" cy="2992238"/>
          </a:xfrm>
        </p:grpSpPr>
        <p:sp>
          <p:nvSpPr>
            <p:cNvPr id="23" name="Freeform 23" descr="preencoded.png"/>
            <p:cNvSpPr/>
            <p:nvPr/>
          </p:nvSpPr>
          <p:spPr>
            <a:xfrm>
              <a:off x="0" y="0"/>
              <a:ext cx="2992247" cy="2992247"/>
            </a:xfrm>
            <a:custGeom>
              <a:avLst/>
              <a:gdLst/>
              <a:ahLst/>
              <a:cxnLst/>
              <a:rect l="l" t="t" r="r" b="b"/>
              <a:pathLst>
                <a:path w="2992247" h="2992247">
                  <a:moveTo>
                    <a:pt x="0" y="0"/>
                  </a:moveTo>
                  <a:lnTo>
                    <a:pt x="2992247" y="0"/>
                  </a:lnTo>
                  <a:lnTo>
                    <a:pt x="2992247" y="2992247"/>
                  </a:lnTo>
                  <a:lnTo>
                    <a:pt x="0" y="2992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7381577" y="12947600"/>
            <a:ext cx="10382845" cy="29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4"/>
              </a:lnSpc>
            </a:pPr>
            <a:r>
              <a:rPr lang="en-US" sz="1124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Future of water quality monitoring is intelligent, automated, and accessible.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3232548"/>
            <a:ext cx="7040612" cy="9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4653855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Kaggle Water Quality Dataset: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312" u="sng">
                <a:solidFill>
                  <a:srgbClr val="8061FF"/>
                </a:solidFill>
                <a:latin typeface="Arimo"/>
                <a:ea typeface="Arimo"/>
                <a:cs typeface="Arimo"/>
                <a:sym typeface="Arimo"/>
                <a:hlinkClick r:id="rId3" tooltip="https://www.kaggle.com/datasets/adityakadiwal/water-potability"/>
              </a:rPr>
              <a:t>https://www.kaggle.com/datasets/adityakadiwal/water-potability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7155" y="5237261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Alghamdi, T. A., et al.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"Machine learning for water quality prediction." </a:t>
            </a:r>
            <a:r>
              <a:rPr lang="en-US" sz="2312" i="1">
                <a:solidFill>
                  <a:srgbClr val="D9E1FF"/>
                </a:solidFill>
                <a:latin typeface="Arimo Italics"/>
                <a:ea typeface="Arimo Italics"/>
                <a:cs typeface="Arimo Italics"/>
                <a:sym typeface="Arimo Italics"/>
              </a:rPr>
              <a:t>Water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12.1 (2020).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7155" y="5820668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Sharma, R., Kumar, S.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"Predictive analysis of drinking water quality." </a:t>
            </a:r>
            <a:r>
              <a:rPr lang="en-US" sz="2312" i="1">
                <a:solidFill>
                  <a:srgbClr val="D9E1FF"/>
                </a:solidFill>
                <a:latin typeface="Arimo Italics"/>
                <a:ea typeface="Arimo Italics"/>
                <a:cs typeface="Arimo Italics"/>
                <a:sym typeface="Arimo Italics"/>
              </a:rPr>
              <a:t>IJERA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(2019).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7155" y="6404074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8754" lvl="1" indent="-174377" algn="l">
              <a:lnSpc>
                <a:spcPts val="3750"/>
              </a:lnSpc>
              <a:buFont typeface="Arial"/>
              <a:buChar char="•"/>
            </a:pPr>
            <a:r>
              <a:rPr lang="en-US" sz="231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Singh, P., et al.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"Ensemble methods for water potability prediction." </a:t>
            </a:r>
            <a:r>
              <a:rPr lang="en-US" sz="2312" i="1">
                <a:solidFill>
                  <a:srgbClr val="D9E1FF"/>
                </a:solidFill>
                <a:latin typeface="Arimo Italics"/>
                <a:ea typeface="Arimo Italics"/>
                <a:cs typeface="Arimo Italics"/>
                <a:sym typeface="Arimo Italics"/>
              </a:rPr>
              <a:t>Springer</a:t>
            </a: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 (2021).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467296"/>
            <a:ext cx="8668642" cy="9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Problem Identification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105" y="2983855"/>
            <a:ext cx="7985372" cy="2768352"/>
            <a:chOff x="0" y="0"/>
            <a:chExt cx="10647163" cy="3691137"/>
          </a:xfrm>
        </p:grpSpPr>
        <p:sp>
          <p:nvSpPr>
            <p:cNvPr id="8" name="Freeform 8"/>
            <p:cNvSpPr/>
            <p:nvPr/>
          </p:nvSpPr>
          <p:spPr>
            <a:xfrm>
              <a:off x="25400" y="25400"/>
              <a:ext cx="10596372" cy="3640328"/>
            </a:xfrm>
            <a:custGeom>
              <a:avLst/>
              <a:gdLst/>
              <a:ahLst/>
              <a:cxnLst/>
              <a:rect l="l" t="t" r="r" b="b"/>
              <a:pathLst>
                <a:path w="10596372" h="3640328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350373" y="0"/>
                  </a:lnTo>
                  <a:cubicBezTo>
                    <a:pt x="10486263" y="0"/>
                    <a:pt x="10596372" y="109220"/>
                    <a:pt x="10596372" y="243840"/>
                  </a:cubicBezTo>
                  <a:lnTo>
                    <a:pt x="10596372" y="3396488"/>
                  </a:lnTo>
                  <a:cubicBezTo>
                    <a:pt x="10596372" y="3531108"/>
                    <a:pt x="10486263" y="3640328"/>
                    <a:pt x="10350373" y="3640328"/>
                  </a:cubicBezTo>
                  <a:lnTo>
                    <a:pt x="245999" y="3640328"/>
                  </a:lnTo>
                  <a:cubicBezTo>
                    <a:pt x="110109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47172" cy="3691128"/>
            </a:xfrm>
            <a:custGeom>
              <a:avLst/>
              <a:gdLst/>
              <a:ahLst/>
              <a:cxnLst/>
              <a:rect l="l" t="t" r="r" b="b"/>
              <a:pathLst>
                <a:path w="10647172" h="3691128">
                  <a:moveTo>
                    <a:pt x="0" y="269240"/>
                  </a:moveTo>
                  <a:cubicBezTo>
                    <a:pt x="0" y="120269"/>
                    <a:pt x="121793" y="0"/>
                    <a:pt x="271399" y="0"/>
                  </a:cubicBezTo>
                  <a:lnTo>
                    <a:pt x="10375773" y="0"/>
                  </a:lnTo>
                  <a:lnTo>
                    <a:pt x="10375773" y="25400"/>
                  </a:lnTo>
                  <a:lnTo>
                    <a:pt x="10375773" y="0"/>
                  </a:lnTo>
                  <a:cubicBezTo>
                    <a:pt x="10525506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3421888"/>
                  </a:lnTo>
                  <a:lnTo>
                    <a:pt x="10621772" y="3421888"/>
                  </a:lnTo>
                  <a:lnTo>
                    <a:pt x="10647172" y="3421888"/>
                  </a:lnTo>
                  <a:cubicBezTo>
                    <a:pt x="10647172" y="3570859"/>
                    <a:pt x="10525379" y="3691128"/>
                    <a:pt x="10375773" y="3691128"/>
                  </a:cubicBezTo>
                  <a:lnTo>
                    <a:pt x="10375773" y="3665728"/>
                  </a:lnTo>
                  <a:lnTo>
                    <a:pt x="10375773" y="3691128"/>
                  </a:lnTo>
                  <a:lnTo>
                    <a:pt x="271399" y="3691128"/>
                  </a:lnTo>
                  <a:lnTo>
                    <a:pt x="271399" y="3665728"/>
                  </a:lnTo>
                  <a:lnTo>
                    <a:pt x="271399" y="3691128"/>
                  </a:lnTo>
                  <a:cubicBezTo>
                    <a:pt x="121793" y="3691128"/>
                    <a:pt x="0" y="3570859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284"/>
                    <a:pt x="149352" y="3640328"/>
                    <a:pt x="271399" y="3640328"/>
                  </a:cubicBezTo>
                  <a:lnTo>
                    <a:pt x="10375773" y="3640328"/>
                  </a:lnTo>
                  <a:cubicBezTo>
                    <a:pt x="10497820" y="3640328"/>
                    <a:pt x="10596372" y="3542284"/>
                    <a:pt x="10596372" y="3421888"/>
                  </a:cubicBezTo>
                  <a:lnTo>
                    <a:pt x="10596372" y="269240"/>
                  </a:lnTo>
                  <a:cubicBezTo>
                    <a:pt x="10596372" y="148844"/>
                    <a:pt x="10497820" y="50800"/>
                    <a:pt x="10375773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9055" y="3002905"/>
            <a:ext cx="152400" cy="2730252"/>
            <a:chOff x="0" y="0"/>
            <a:chExt cx="203200" cy="36403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3200" cy="3640328"/>
            </a:xfrm>
            <a:custGeom>
              <a:avLst/>
              <a:gdLst/>
              <a:ahLst/>
              <a:cxnLst/>
              <a:rect l="l" t="t" r="r" b="b"/>
              <a:pathLst>
                <a:path w="203200" h="36403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3580511"/>
                  </a:lnTo>
                  <a:cubicBezTo>
                    <a:pt x="203200" y="3613531"/>
                    <a:pt x="176403" y="3640328"/>
                    <a:pt x="143383" y="3640328"/>
                  </a:cubicBezTo>
                  <a:lnTo>
                    <a:pt x="59817" y="3640328"/>
                  </a:lnTo>
                  <a:cubicBezTo>
                    <a:pt x="26797" y="3640328"/>
                    <a:pt x="0" y="3613531"/>
                    <a:pt x="0" y="3580511"/>
                  </a:cubicBezTo>
                  <a:close/>
                </a:path>
              </a:pathLst>
            </a:custGeom>
            <a:solidFill>
              <a:srgbClr val="8061F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98699" y="3302050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Health Impacts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699" y="3845272"/>
            <a:ext cx="7158484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Water is essential for human life, and its quality directly impacts health, with contaminants leading to severe illnesses.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274522" y="2983855"/>
            <a:ext cx="7985372" cy="2768352"/>
            <a:chOff x="0" y="0"/>
            <a:chExt cx="10647163" cy="3691137"/>
          </a:xfrm>
        </p:grpSpPr>
        <p:sp>
          <p:nvSpPr>
            <p:cNvPr id="15" name="Freeform 15"/>
            <p:cNvSpPr/>
            <p:nvPr/>
          </p:nvSpPr>
          <p:spPr>
            <a:xfrm>
              <a:off x="25400" y="25400"/>
              <a:ext cx="10596372" cy="3640328"/>
            </a:xfrm>
            <a:custGeom>
              <a:avLst/>
              <a:gdLst/>
              <a:ahLst/>
              <a:cxnLst/>
              <a:rect l="l" t="t" r="r" b="b"/>
              <a:pathLst>
                <a:path w="10596372" h="3640328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350373" y="0"/>
                  </a:lnTo>
                  <a:cubicBezTo>
                    <a:pt x="10486263" y="0"/>
                    <a:pt x="10596372" y="109220"/>
                    <a:pt x="10596372" y="243840"/>
                  </a:cubicBezTo>
                  <a:lnTo>
                    <a:pt x="10596372" y="3396488"/>
                  </a:lnTo>
                  <a:cubicBezTo>
                    <a:pt x="10596372" y="3531108"/>
                    <a:pt x="10486263" y="3640328"/>
                    <a:pt x="10350373" y="3640328"/>
                  </a:cubicBezTo>
                  <a:lnTo>
                    <a:pt x="245999" y="3640328"/>
                  </a:lnTo>
                  <a:cubicBezTo>
                    <a:pt x="110109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647172" cy="3691128"/>
            </a:xfrm>
            <a:custGeom>
              <a:avLst/>
              <a:gdLst/>
              <a:ahLst/>
              <a:cxnLst/>
              <a:rect l="l" t="t" r="r" b="b"/>
              <a:pathLst>
                <a:path w="10647172" h="3691128">
                  <a:moveTo>
                    <a:pt x="0" y="269240"/>
                  </a:moveTo>
                  <a:cubicBezTo>
                    <a:pt x="0" y="120269"/>
                    <a:pt x="121793" y="0"/>
                    <a:pt x="271399" y="0"/>
                  </a:cubicBezTo>
                  <a:lnTo>
                    <a:pt x="10375773" y="0"/>
                  </a:lnTo>
                  <a:lnTo>
                    <a:pt x="10375773" y="25400"/>
                  </a:lnTo>
                  <a:lnTo>
                    <a:pt x="10375773" y="0"/>
                  </a:lnTo>
                  <a:cubicBezTo>
                    <a:pt x="10525506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3421888"/>
                  </a:lnTo>
                  <a:lnTo>
                    <a:pt x="10621772" y="3421888"/>
                  </a:lnTo>
                  <a:lnTo>
                    <a:pt x="10647172" y="3421888"/>
                  </a:lnTo>
                  <a:cubicBezTo>
                    <a:pt x="10647172" y="3570859"/>
                    <a:pt x="10525379" y="3691128"/>
                    <a:pt x="10375773" y="3691128"/>
                  </a:cubicBezTo>
                  <a:lnTo>
                    <a:pt x="10375773" y="3665728"/>
                  </a:lnTo>
                  <a:lnTo>
                    <a:pt x="10375773" y="3691128"/>
                  </a:lnTo>
                  <a:lnTo>
                    <a:pt x="271399" y="3691128"/>
                  </a:lnTo>
                  <a:lnTo>
                    <a:pt x="271399" y="3665728"/>
                  </a:lnTo>
                  <a:lnTo>
                    <a:pt x="271399" y="3691128"/>
                  </a:lnTo>
                  <a:cubicBezTo>
                    <a:pt x="121793" y="3691128"/>
                    <a:pt x="0" y="3570859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284"/>
                    <a:pt x="149352" y="3640328"/>
                    <a:pt x="271399" y="3640328"/>
                  </a:cubicBezTo>
                  <a:lnTo>
                    <a:pt x="10375773" y="3640328"/>
                  </a:lnTo>
                  <a:cubicBezTo>
                    <a:pt x="10497820" y="3640328"/>
                    <a:pt x="10596372" y="3542284"/>
                    <a:pt x="10596372" y="3421888"/>
                  </a:cubicBezTo>
                  <a:lnTo>
                    <a:pt x="10596372" y="269240"/>
                  </a:lnTo>
                  <a:cubicBezTo>
                    <a:pt x="10596372" y="148844"/>
                    <a:pt x="10497820" y="50800"/>
                    <a:pt x="10375773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255472" y="3002905"/>
            <a:ext cx="152400" cy="2730252"/>
            <a:chOff x="0" y="0"/>
            <a:chExt cx="203200" cy="364033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3200" cy="3640328"/>
            </a:xfrm>
            <a:custGeom>
              <a:avLst/>
              <a:gdLst/>
              <a:ahLst/>
              <a:cxnLst/>
              <a:rect l="l" t="t" r="r" b="b"/>
              <a:pathLst>
                <a:path w="203200" h="36403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3580511"/>
                  </a:lnTo>
                  <a:cubicBezTo>
                    <a:pt x="203200" y="3613531"/>
                    <a:pt x="176403" y="3640328"/>
                    <a:pt x="143383" y="3640328"/>
                  </a:cubicBezTo>
                  <a:lnTo>
                    <a:pt x="59817" y="3640328"/>
                  </a:lnTo>
                  <a:cubicBezTo>
                    <a:pt x="26797" y="3640328"/>
                    <a:pt x="0" y="3613531"/>
                    <a:pt x="0" y="3580511"/>
                  </a:cubicBezTo>
                  <a:close/>
                </a:path>
              </a:pathLst>
            </a:custGeom>
            <a:solidFill>
              <a:srgbClr val="8061FF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745116" y="3302050"/>
            <a:ext cx="370195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Outdated Methods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745116" y="3845272"/>
            <a:ext cx="7158484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Traditional water testing methods are manual, time-consuming, and expensive, hindering frequent monitoring.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28105" y="6013251"/>
            <a:ext cx="7985372" cy="2768352"/>
            <a:chOff x="0" y="0"/>
            <a:chExt cx="10647163" cy="3691137"/>
          </a:xfrm>
        </p:grpSpPr>
        <p:sp>
          <p:nvSpPr>
            <p:cNvPr id="22" name="Freeform 22"/>
            <p:cNvSpPr/>
            <p:nvPr/>
          </p:nvSpPr>
          <p:spPr>
            <a:xfrm>
              <a:off x="25400" y="25400"/>
              <a:ext cx="10596372" cy="3640328"/>
            </a:xfrm>
            <a:custGeom>
              <a:avLst/>
              <a:gdLst/>
              <a:ahLst/>
              <a:cxnLst/>
              <a:rect l="l" t="t" r="r" b="b"/>
              <a:pathLst>
                <a:path w="10596372" h="3640328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350373" y="0"/>
                  </a:lnTo>
                  <a:cubicBezTo>
                    <a:pt x="10486263" y="0"/>
                    <a:pt x="10596372" y="109220"/>
                    <a:pt x="10596372" y="243840"/>
                  </a:cubicBezTo>
                  <a:lnTo>
                    <a:pt x="10596372" y="3396488"/>
                  </a:lnTo>
                  <a:cubicBezTo>
                    <a:pt x="10596372" y="3531108"/>
                    <a:pt x="10486263" y="3640328"/>
                    <a:pt x="10350373" y="3640328"/>
                  </a:cubicBezTo>
                  <a:lnTo>
                    <a:pt x="245999" y="3640328"/>
                  </a:lnTo>
                  <a:cubicBezTo>
                    <a:pt x="110109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0" y="0"/>
              <a:ext cx="10647172" cy="3691128"/>
            </a:xfrm>
            <a:custGeom>
              <a:avLst/>
              <a:gdLst/>
              <a:ahLst/>
              <a:cxnLst/>
              <a:rect l="l" t="t" r="r" b="b"/>
              <a:pathLst>
                <a:path w="10647172" h="3691128">
                  <a:moveTo>
                    <a:pt x="0" y="269240"/>
                  </a:moveTo>
                  <a:cubicBezTo>
                    <a:pt x="0" y="120269"/>
                    <a:pt x="121793" y="0"/>
                    <a:pt x="271399" y="0"/>
                  </a:cubicBezTo>
                  <a:lnTo>
                    <a:pt x="10375773" y="0"/>
                  </a:lnTo>
                  <a:lnTo>
                    <a:pt x="10375773" y="25400"/>
                  </a:lnTo>
                  <a:lnTo>
                    <a:pt x="10375773" y="0"/>
                  </a:lnTo>
                  <a:cubicBezTo>
                    <a:pt x="10525506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3421888"/>
                  </a:lnTo>
                  <a:lnTo>
                    <a:pt x="10621772" y="3421888"/>
                  </a:lnTo>
                  <a:lnTo>
                    <a:pt x="10647172" y="3421888"/>
                  </a:lnTo>
                  <a:cubicBezTo>
                    <a:pt x="10647172" y="3570859"/>
                    <a:pt x="10525379" y="3691128"/>
                    <a:pt x="10375773" y="3691128"/>
                  </a:cubicBezTo>
                  <a:lnTo>
                    <a:pt x="10375773" y="3665728"/>
                  </a:lnTo>
                  <a:lnTo>
                    <a:pt x="10375773" y="3691128"/>
                  </a:lnTo>
                  <a:lnTo>
                    <a:pt x="271399" y="3691128"/>
                  </a:lnTo>
                  <a:lnTo>
                    <a:pt x="271399" y="3665728"/>
                  </a:lnTo>
                  <a:lnTo>
                    <a:pt x="271399" y="3691128"/>
                  </a:lnTo>
                  <a:cubicBezTo>
                    <a:pt x="121793" y="3691128"/>
                    <a:pt x="0" y="3570859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284"/>
                    <a:pt x="149352" y="3640328"/>
                    <a:pt x="271399" y="3640328"/>
                  </a:cubicBezTo>
                  <a:lnTo>
                    <a:pt x="10375773" y="3640328"/>
                  </a:lnTo>
                  <a:cubicBezTo>
                    <a:pt x="10497820" y="3640328"/>
                    <a:pt x="10596372" y="3542284"/>
                    <a:pt x="10596372" y="3421888"/>
                  </a:cubicBezTo>
                  <a:lnTo>
                    <a:pt x="10596372" y="269240"/>
                  </a:lnTo>
                  <a:cubicBezTo>
                    <a:pt x="10596372" y="148844"/>
                    <a:pt x="10497820" y="50800"/>
                    <a:pt x="10375773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009055" y="6032301"/>
            <a:ext cx="152400" cy="2730252"/>
            <a:chOff x="0" y="0"/>
            <a:chExt cx="203200" cy="364033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03200" cy="3640328"/>
            </a:xfrm>
            <a:custGeom>
              <a:avLst/>
              <a:gdLst/>
              <a:ahLst/>
              <a:cxnLst/>
              <a:rect l="l" t="t" r="r" b="b"/>
              <a:pathLst>
                <a:path w="203200" h="36403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3580511"/>
                  </a:lnTo>
                  <a:cubicBezTo>
                    <a:pt x="203200" y="3613531"/>
                    <a:pt x="176403" y="3640328"/>
                    <a:pt x="143383" y="3640328"/>
                  </a:cubicBezTo>
                  <a:lnTo>
                    <a:pt x="59817" y="3640328"/>
                  </a:lnTo>
                  <a:cubicBezTo>
                    <a:pt x="26797" y="3640328"/>
                    <a:pt x="0" y="3613531"/>
                    <a:pt x="0" y="3580511"/>
                  </a:cubicBezTo>
                  <a:close/>
                </a:path>
              </a:pathLst>
            </a:custGeom>
            <a:solidFill>
              <a:srgbClr val="8061FF"/>
            </a:solidFill>
          </p:spPr>
        </p:sp>
      </p:grpSp>
      <p:sp>
        <p:nvSpPr>
          <p:cNvPr id="26" name="TextBox 26"/>
          <p:cNvSpPr txBox="1"/>
          <p:nvPr/>
        </p:nvSpPr>
        <p:spPr>
          <a:xfrm>
            <a:off x="1498699" y="6331446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Monitoring Gaps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98699" y="6874669"/>
            <a:ext cx="7158484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Many areas lack regular water quality monitoring, increasing risks of waterborne diseases due to undetected contamination.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74522" y="6013251"/>
            <a:ext cx="7985372" cy="2768352"/>
            <a:chOff x="0" y="0"/>
            <a:chExt cx="10647163" cy="3691137"/>
          </a:xfrm>
        </p:grpSpPr>
        <p:sp>
          <p:nvSpPr>
            <p:cNvPr id="29" name="Freeform 29"/>
            <p:cNvSpPr/>
            <p:nvPr/>
          </p:nvSpPr>
          <p:spPr>
            <a:xfrm>
              <a:off x="25400" y="25400"/>
              <a:ext cx="10596372" cy="3640328"/>
            </a:xfrm>
            <a:custGeom>
              <a:avLst/>
              <a:gdLst/>
              <a:ahLst/>
              <a:cxnLst/>
              <a:rect l="l" t="t" r="r" b="b"/>
              <a:pathLst>
                <a:path w="10596372" h="3640328">
                  <a:moveTo>
                    <a:pt x="0" y="243840"/>
                  </a:moveTo>
                  <a:cubicBezTo>
                    <a:pt x="0" y="109220"/>
                    <a:pt x="110109" y="0"/>
                    <a:pt x="245999" y="0"/>
                  </a:cubicBezTo>
                  <a:lnTo>
                    <a:pt x="10350373" y="0"/>
                  </a:lnTo>
                  <a:cubicBezTo>
                    <a:pt x="10486263" y="0"/>
                    <a:pt x="10596372" y="109220"/>
                    <a:pt x="10596372" y="243840"/>
                  </a:cubicBezTo>
                  <a:lnTo>
                    <a:pt x="10596372" y="3396488"/>
                  </a:lnTo>
                  <a:cubicBezTo>
                    <a:pt x="10596372" y="3531108"/>
                    <a:pt x="10486263" y="3640328"/>
                    <a:pt x="10350373" y="3640328"/>
                  </a:cubicBezTo>
                  <a:lnTo>
                    <a:pt x="245999" y="3640328"/>
                  </a:lnTo>
                  <a:cubicBezTo>
                    <a:pt x="110109" y="3640328"/>
                    <a:pt x="0" y="3531108"/>
                    <a:pt x="0" y="3396488"/>
                  </a:cubicBezTo>
                  <a:close/>
                </a:path>
              </a:pathLst>
            </a:custGeom>
            <a:solidFill>
              <a:srgbClr val="0C0A33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10647172" cy="3691128"/>
            </a:xfrm>
            <a:custGeom>
              <a:avLst/>
              <a:gdLst/>
              <a:ahLst/>
              <a:cxnLst/>
              <a:rect l="l" t="t" r="r" b="b"/>
              <a:pathLst>
                <a:path w="10647172" h="3691128">
                  <a:moveTo>
                    <a:pt x="0" y="269240"/>
                  </a:moveTo>
                  <a:cubicBezTo>
                    <a:pt x="0" y="120269"/>
                    <a:pt x="121793" y="0"/>
                    <a:pt x="271399" y="0"/>
                  </a:cubicBezTo>
                  <a:lnTo>
                    <a:pt x="10375773" y="0"/>
                  </a:lnTo>
                  <a:lnTo>
                    <a:pt x="10375773" y="25400"/>
                  </a:lnTo>
                  <a:lnTo>
                    <a:pt x="10375773" y="0"/>
                  </a:lnTo>
                  <a:cubicBezTo>
                    <a:pt x="10525506" y="0"/>
                    <a:pt x="10647172" y="120269"/>
                    <a:pt x="10647172" y="269240"/>
                  </a:cubicBezTo>
                  <a:lnTo>
                    <a:pt x="10621772" y="269240"/>
                  </a:lnTo>
                  <a:lnTo>
                    <a:pt x="10647172" y="269240"/>
                  </a:lnTo>
                  <a:lnTo>
                    <a:pt x="10647172" y="3421888"/>
                  </a:lnTo>
                  <a:lnTo>
                    <a:pt x="10621772" y="3421888"/>
                  </a:lnTo>
                  <a:lnTo>
                    <a:pt x="10647172" y="3421888"/>
                  </a:lnTo>
                  <a:cubicBezTo>
                    <a:pt x="10647172" y="3570859"/>
                    <a:pt x="10525379" y="3691128"/>
                    <a:pt x="10375773" y="3691128"/>
                  </a:cubicBezTo>
                  <a:lnTo>
                    <a:pt x="10375773" y="3665728"/>
                  </a:lnTo>
                  <a:lnTo>
                    <a:pt x="10375773" y="3691128"/>
                  </a:lnTo>
                  <a:lnTo>
                    <a:pt x="271399" y="3691128"/>
                  </a:lnTo>
                  <a:lnTo>
                    <a:pt x="271399" y="3665728"/>
                  </a:lnTo>
                  <a:lnTo>
                    <a:pt x="271399" y="3691128"/>
                  </a:lnTo>
                  <a:cubicBezTo>
                    <a:pt x="121793" y="3691128"/>
                    <a:pt x="0" y="3570859"/>
                    <a:pt x="0" y="3421888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3421888"/>
                  </a:lnTo>
                  <a:lnTo>
                    <a:pt x="25400" y="3421888"/>
                  </a:lnTo>
                  <a:lnTo>
                    <a:pt x="50800" y="3421888"/>
                  </a:lnTo>
                  <a:cubicBezTo>
                    <a:pt x="50800" y="3542284"/>
                    <a:pt x="149352" y="3640328"/>
                    <a:pt x="271399" y="3640328"/>
                  </a:cubicBezTo>
                  <a:lnTo>
                    <a:pt x="10375773" y="3640328"/>
                  </a:lnTo>
                  <a:cubicBezTo>
                    <a:pt x="10497820" y="3640328"/>
                    <a:pt x="10596372" y="3542284"/>
                    <a:pt x="10596372" y="3421888"/>
                  </a:cubicBezTo>
                  <a:lnTo>
                    <a:pt x="10596372" y="269240"/>
                  </a:lnTo>
                  <a:cubicBezTo>
                    <a:pt x="10596372" y="148844"/>
                    <a:pt x="10497820" y="50800"/>
                    <a:pt x="10375773" y="50800"/>
                  </a:cubicBezTo>
                  <a:lnTo>
                    <a:pt x="271399" y="50800"/>
                  </a:lnTo>
                  <a:lnTo>
                    <a:pt x="271399" y="25400"/>
                  </a:lnTo>
                  <a:lnTo>
                    <a:pt x="271399" y="50800"/>
                  </a:lnTo>
                  <a:cubicBezTo>
                    <a:pt x="149352" y="50800"/>
                    <a:pt x="50800" y="148844"/>
                    <a:pt x="50800" y="269240"/>
                  </a:cubicBezTo>
                  <a:close/>
                </a:path>
              </a:pathLst>
            </a:custGeom>
            <a:solidFill>
              <a:srgbClr val="44426B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9255472" y="6032301"/>
            <a:ext cx="152400" cy="2730252"/>
            <a:chOff x="0" y="0"/>
            <a:chExt cx="203200" cy="364033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03200" cy="3640328"/>
            </a:xfrm>
            <a:custGeom>
              <a:avLst/>
              <a:gdLst/>
              <a:ahLst/>
              <a:cxnLst/>
              <a:rect l="l" t="t" r="r" b="b"/>
              <a:pathLst>
                <a:path w="203200" h="3640328">
                  <a:moveTo>
                    <a:pt x="0" y="59817"/>
                  </a:moveTo>
                  <a:cubicBezTo>
                    <a:pt x="0" y="26797"/>
                    <a:pt x="26797" y="0"/>
                    <a:pt x="59817" y="0"/>
                  </a:cubicBezTo>
                  <a:lnTo>
                    <a:pt x="143383" y="0"/>
                  </a:lnTo>
                  <a:cubicBezTo>
                    <a:pt x="176403" y="0"/>
                    <a:pt x="203200" y="26797"/>
                    <a:pt x="203200" y="59817"/>
                  </a:cubicBezTo>
                  <a:lnTo>
                    <a:pt x="203200" y="3580511"/>
                  </a:lnTo>
                  <a:cubicBezTo>
                    <a:pt x="203200" y="3613531"/>
                    <a:pt x="176403" y="3640328"/>
                    <a:pt x="143383" y="3640328"/>
                  </a:cubicBezTo>
                  <a:lnTo>
                    <a:pt x="59817" y="3640328"/>
                  </a:lnTo>
                  <a:cubicBezTo>
                    <a:pt x="26797" y="3640328"/>
                    <a:pt x="0" y="3613531"/>
                    <a:pt x="0" y="3580511"/>
                  </a:cubicBezTo>
                  <a:close/>
                </a:path>
              </a:pathLst>
            </a:custGeom>
            <a:solidFill>
              <a:srgbClr val="8061FF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9745116" y="6331446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Urgent Need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745116" y="6874669"/>
            <a:ext cx="7158484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There is a critical need for an automated system to quickly and accurately predict water quality based on measurable parameters.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80170" y="634454"/>
            <a:ext cx="5917704" cy="796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12"/>
              </a:lnSpc>
            </a:pPr>
            <a:r>
              <a:rPr lang="en-US" sz="4625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Objectives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880170" y="2091332"/>
            <a:ext cx="7957096" cy="7957096"/>
            <a:chOff x="0" y="0"/>
            <a:chExt cx="10609462" cy="10609462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0609453" cy="10609453"/>
            </a:xfrm>
            <a:custGeom>
              <a:avLst/>
              <a:gdLst/>
              <a:ahLst/>
              <a:cxnLst/>
              <a:rect l="l" t="t" r="r" b="b"/>
              <a:pathLst>
                <a:path w="10609453" h="10609453">
                  <a:moveTo>
                    <a:pt x="0" y="0"/>
                  </a:moveTo>
                  <a:lnTo>
                    <a:pt x="10609453" y="0"/>
                  </a:lnTo>
                  <a:lnTo>
                    <a:pt x="10609453" y="10609453"/>
                  </a:lnTo>
                  <a:lnTo>
                    <a:pt x="0" y="106094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9460260" y="2091332"/>
            <a:ext cx="565845" cy="565845"/>
            <a:chOff x="0" y="0"/>
            <a:chExt cx="754460" cy="75446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4507" cy="754507"/>
            </a:xfrm>
            <a:custGeom>
              <a:avLst/>
              <a:gdLst/>
              <a:ahLst/>
              <a:cxnLst/>
              <a:rect l="l" t="t" r="r" b="b"/>
              <a:pathLst>
                <a:path w="754507" h="754507">
                  <a:moveTo>
                    <a:pt x="0" y="50292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704215" y="0"/>
                  </a:lnTo>
                  <a:cubicBezTo>
                    <a:pt x="732028" y="0"/>
                    <a:pt x="754507" y="22479"/>
                    <a:pt x="754507" y="50292"/>
                  </a:cubicBezTo>
                  <a:lnTo>
                    <a:pt x="754507" y="704215"/>
                  </a:lnTo>
                  <a:cubicBezTo>
                    <a:pt x="754507" y="732028"/>
                    <a:pt x="732028" y="754507"/>
                    <a:pt x="704215" y="754507"/>
                  </a:cubicBezTo>
                  <a:lnTo>
                    <a:pt x="50292" y="754507"/>
                  </a:lnTo>
                  <a:cubicBezTo>
                    <a:pt x="22479" y="754507"/>
                    <a:pt x="0" y="731901"/>
                    <a:pt x="0" y="70421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565705" y="2180927"/>
            <a:ext cx="354955" cy="41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77475" y="2100262"/>
            <a:ext cx="3874740" cy="48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Predictive Modeling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77475" y="2738289"/>
            <a:ext cx="7139880" cy="130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Develop a Machine Learning model to classify water as potable (drinkable) or non-potable using chemical and physical parameters.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9460260" y="4543722"/>
            <a:ext cx="565845" cy="565845"/>
            <a:chOff x="0" y="0"/>
            <a:chExt cx="754460" cy="7544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54507" cy="754507"/>
            </a:xfrm>
            <a:custGeom>
              <a:avLst/>
              <a:gdLst/>
              <a:ahLst/>
              <a:cxnLst/>
              <a:rect l="l" t="t" r="r" b="b"/>
              <a:pathLst>
                <a:path w="754507" h="754507">
                  <a:moveTo>
                    <a:pt x="0" y="50292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704215" y="0"/>
                  </a:lnTo>
                  <a:cubicBezTo>
                    <a:pt x="732028" y="0"/>
                    <a:pt x="754507" y="22479"/>
                    <a:pt x="754507" y="50292"/>
                  </a:cubicBezTo>
                  <a:lnTo>
                    <a:pt x="754507" y="704215"/>
                  </a:lnTo>
                  <a:cubicBezTo>
                    <a:pt x="754507" y="732028"/>
                    <a:pt x="732028" y="754507"/>
                    <a:pt x="704215" y="754507"/>
                  </a:cubicBezTo>
                  <a:lnTo>
                    <a:pt x="50292" y="754507"/>
                  </a:lnTo>
                  <a:cubicBezTo>
                    <a:pt x="22479" y="754507"/>
                    <a:pt x="0" y="731901"/>
                    <a:pt x="0" y="70421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565705" y="4633317"/>
            <a:ext cx="354955" cy="41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77475" y="4552652"/>
            <a:ext cx="3550593" cy="48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Accuracy Focus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77475" y="5190679"/>
            <a:ext cx="7139880" cy="900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Achieve high accuracy by experimenting with diverse ML algorithms and optimizing model performance.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9460260" y="6593681"/>
            <a:ext cx="565845" cy="565845"/>
            <a:chOff x="0" y="0"/>
            <a:chExt cx="754460" cy="75446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54507" cy="754507"/>
            </a:xfrm>
            <a:custGeom>
              <a:avLst/>
              <a:gdLst/>
              <a:ahLst/>
              <a:cxnLst/>
              <a:rect l="l" t="t" r="r" b="b"/>
              <a:pathLst>
                <a:path w="754507" h="754507">
                  <a:moveTo>
                    <a:pt x="0" y="50292"/>
                  </a:moveTo>
                  <a:cubicBezTo>
                    <a:pt x="0" y="22479"/>
                    <a:pt x="22479" y="0"/>
                    <a:pt x="50292" y="0"/>
                  </a:cubicBezTo>
                  <a:lnTo>
                    <a:pt x="704215" y="0"/>
                  </a:lnTo>
                  <a:cubicBezTo>
                    <a:pt x="732028" y="0"/>
                    <a:pt x="754507" y="22479"/>
                    <a:pt x="754507" y="50292"/>
                  </a:cubicBezTo>
                  <a:lnTo>
                    <a:pt x="754507" y="704215"/>
                  </a:lnTo>
                  <a:cubicBezTo>
                    <a:pt x="754507" y="732028"/>
                    <a:pt x="732028" y="754507"/>
                    <a:pt x="704215" y="754507"/>
                  </a:cubicBezTo>
                  <a:lnTo>
                    <a:pt x="50292" y="754507"/>
                  </a:lnTo>
                  <a:cubicBezTo>
                    <a:pt x="22479" y="754507"/>
                    <a:pt x="0" y="731901"/>
                    <a:pt x="0" y="704215"/>
                  </a:cubicBezTo>
                  <a:close/>
                </a:path>
              </a:pathLst>
            </a:custGeom>
            <a:solidFill>
              <a:srgbClr val="2B2952"/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9565705" y="6683276"/>
            <a:ext cx="354955" cy="415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77475" y="6602611"/>
            <a:ext cx="3971330" cy="481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Accessible Solutions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77475" y="7240638"/>
            <a:ext cx="7139880" cy="1302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5"/>
              </a:lnSpc>
            </a:pPr>
            <a:r>
              <a:rPr lang="en-US" sz="193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Provide an easy-to-use solution for government agencies, industrial entities, and the general public, empowering better water management.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335732"/>
            <a:ext cx="7040612" cy="9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 Technical Stack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047155" y="2871341"/>
            <a:ext cx="748010" cy="748010"/>
            <a:chOff x="0" y="0"/>
            <a:chExt cx="997347" cy="997347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r="-1" b="-1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169170" y="3010792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9170" y="3554016"/>
            <a:ext cx="4026545" cy="202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The core programming language for development, leveraging its robust ecosystem for data science.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6569720" y="2871341"/>
            <a:ext cx="748010" cy="748010"/>
            <a:chOff x="0" y="0"/>
            <a:chExt cx="997347" cy="997347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" b="-1"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7691735" y="3010792"/>
            <a:ext cx="3827264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Data Handling &amp; Viz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691735" y="3554016"/>
            <a:ext cx="4026545" cy="202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Pandas and NumPy for efficient data manipulation; Matplotlib and Seaborn for compelling data visualization.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092285" y="2871341"/>
            <a:ext cx="748010" cy="748010"/>
            <a:chOff x="0" y="0"/>
            <a:chExt cx="997347" cy="997347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 b="-1"/>
              </a:stretch>
            </a:blipFill>
          </p:spPr>
        </p:sp>
      </p:grpSp>
      <p:sp>
        <p:nvSpPr>
          <p:cNvPr id="17" name="TextBox 17"/>
          <p:cNvSpPr txBox="1"/>
          <p:nvPr/>
        </p:nvSpPr>
        <p:spPr>
          <a:xfrm>
            <a:off x="13214300" y="3010792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Machine Learning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14300" y="3554016"/>
            <a:ext cx="4026545" cy="202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Scikit-learn, the industry standard for implementing various machine learning algorithms.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047155" y="6181874"/>
            <a:ext cx="748010" cy="748010"/>
            <a:chOff x="0" y="0"/>
            <a:chExt cx="997347" cy="99734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" b="-1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2169170" y="6321326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Kaggle Dataset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169170" y="6864549"/>
            <a:ext cx="4026545" cy="1550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Utilizing the Kaggle Water Quality Dataset as our primary source of raw data.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6569720" y="6181874"/>
            <a:ext cx="748010" cy="748010"/>
            <a:chOff x="0" y="0"/>
            <a:chExt cx="997347" cy="997347"/>
          </a:xfrm>
        </p:grpSpPr>
        <p:sp>
          <p:nvSpPr>
            <p:cNvPr id="24" name="Freeform 24" descr="preencoded.png"/>
            <p:cNvSpPr/>
            <p:nvPr/>
          </p:nvSpPr>
          <p:spPr>
            <a:xfrm>
              <a:off x="0" y="0"/>
              <a:ext cx="997331" cy="997331"/>
            </a:xfrm>
            <a:custGeom>
              <a:avLst/>
              <a:gdLst/>
              <a:ahLst/>
              <a:cxnLst/>
              <a:rect l="l" t="t" r="r" b="b"/>
              <a:pathLst>
                <a:path w="997331" h="997331">
                  <a:moveTo>
                    <a:pt x="0" y="0"/>
                  </a:moveTo>
                  <a:lnTo>
                    <a:pt x="997331" y="0"/>
                  </a:lnTo>
                  <a:lnTo>
                    <a:pt x="997331" y="997331"/>
                  </a:lnTo>
                  <a:lnTo>
                    <a:pt x="0" y="9973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1" b="-1"/>
              </a:stretch>
            </a:blipFill>
          </p:spPr>
        </p:sp>
      </p:grpSp>
      <p:sp>
        <p:nvSpPr>
          <p:cNvPr id="25" name="TextBox 25"/>
          <p:cNvSpPr txBox="1"/>
          <p:nvPr/>
        </p:nvSpPr>
        <p:spPr>
          <a:xfrm>
            <a:off x="7691735" y="6321326"/>
            <a:ext cx="3520231" cy="478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Development Env.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691735" y="6864549"/>
            <a:ext cx="4026545" cy="2029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Jupyter Notebook and Google Colab for interactive development and collaborative coding.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774947" y="561231"/>
            <a:ext cx="10615910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406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Our Process: From Data to Prediction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677716" y="1702891"/>
            <a:ext cx="12932420" cy="8912126"/>
            <a:chOff x="0" y="0"/>
            <a:chExt cx="17243227" cy="11882835"/>
          </a:xfrm>
        </p:grpSpPr>
        <p:sp>
          <p:nvSpPr>
            <p:cNvPr id="8" name="Freeform 8" descr="preencoded.png"/>
            <p:cNvSpPr/>
            <p:nvPr/>
          </p:nvSpPr>
          <p:spPr>
            <a:xfrm>
              <a:off x="0" y="0"/>
              <a:ext cx="17243171" cy="11882882"/>
            </a:xfrm>
            <a:custGeom>
              <a:avLst/>
              <a:gdLst/>
              <a:ahLst/>
              <a:cxnLst/>
              <a:rect l="l" t="t" r="r" b="b"/>
              <a:pathLst>
                <a:path w="17243171" h="11882882">
                  <a:moveTo>
                    <a:pt x="0" y="0"/>
                  </a:moveTo>
                  <a:lnTo>
                    <a:pt x="17243171" y="0"/>
                  </a:lnTo>
                  <a:lnTo>
                    <a:pt x="17243171" y="11882882"/>
                  </a:lnTo>
                  <a:lnTo>
                    <a:pt x="0" y="118828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" b="-8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3001687" y="7229284"/>
            <a:ext cx="3534040" cy="46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Collect Data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4510971" y="4978001"/>
            <a:ext cx="836893" cy="836893"/>
            <a:chOff x="0" y="0"/>
            <a:chExt cx="1115857" cy="1115857"/>
          </a:xfrm>
        </p:grpSpPr>
        <p:sp>
          <p:nvSpPr>
            <p:cNvPr id="11" name="Freeform 11" descr="preencoded.png"/>
            <p:cNvSpPr/>
            <p:nvPr/>
          </p:nvSpPr>
          <p:spPr>
            <a:xfrm>
              <a:off x="0" y="0"/>
              <a:ext cx="1115822" cy="1115822"/>
            </a:xfrm>
            <a:custGeom>
              <a:avLst/>
              <a:gdLst/>
              <a:ahLst/>
              <a:cxnLst/>
              <a:rect l="l" t="t" r="r" b="b"/>
              <a:pathLst>
                <a:path w="1115822" h="1115822">
                  <a:moveTo>
                    <a:pt x="0" y="0"/>
                  </a:moveTo>
                  <a:lnTo>
                    <a:pt x="1115822" y="0"/>
                  </a:lnTo>
                  <a:lnTo>
                    <a:pt x="1115822" y="1115822"/>
                  </a:lnTo>
                  <a:lnTo>
                    <a:pt x="0" y="1115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3" b="-3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6065499" y="3514789"/>
            <a:ext cx="3544240" cy="46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Prepare Data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156335" y="5488244"/>
            <a:ext cx="836893" cy="836893"/>
            <a:chOff x="0" y="0"/>
            <a:chExt cx="1115857" cy="1115857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115822" cy="1115822"/>
            </a:xfrm>
            <a:custGeom>
              <a:avLst/>
              <a:gdLst/>
              <a:ahLst/>
              <a:cxnLst/>
              <a:rect l="l" t="t" r="r" b="b"/>
              <a:pathLst>
                <a:path w="1115822" h="1115822">
                  <a:moveTo>
                    <a:pt x="0" y="0"/>
                  </a:moveTo>
                  <a:lnTo>
                    <a:pt x="1115822" y="0"/>
                  </a:lnTo>
                  <a:lnTo>
                    <a:pt x="1115822" y="1115822"/>
                  </a:lnTo>
                  <a:lnTo>
                    <a:pt x="0" y="1115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3" b="-3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8462672" y="8325351"/>
            <a:ext cx="3534040" cy="46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Train Model</a:t>
            </a:r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801962" y="5998487"/>
            <a:ext cx="836893" cy="836893"/>
            <a:chOff x="0" y="0"/>
            <a:chExt cx="1115857" cy="1115857"/>
          </a:xfrm>
        </p:grpSpPr>
        <p:sp>
          <p:nvSpPr>
            <p:cNvPr id="17" name="Freeform 17" descr="preencoded.png"/>
            <p:cNvSpPr/>
            <p:nvPr/>
          </p:nvSpPr>
          <p:spPr>
            <a:xfrm>
              <a:off x="0" y="0"/>
              <a:ext cx="1115822" cy="1115822"/>
            </a:xfrm>
            <a:custGeom>
              <a:avLst/>
              <a:gdLst/>
              <a:ahLst/>
              <a:cxnLst/>
              <a:rect l="l" t="t" r="r" b="b"/>
              <a:pathLst>
                <a:path w="1115822" h="1115822">
                  <a:moveTo>
                    <a:pt x="0" y="0"/>
                  </a:moveTo>
                  <a:lnTo>
                    <a:pt x="1115822" y="0"/>
                  </a:lnTo>
                  <a:lnTo>
                    <a:pt x="1115822" y="1115822"/>
                  </a:lnTo>
                  <a:lnTo>
                    <a:pt x="0" y="1115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3" b="-3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11599710" y="4499969"/>
            <a:ext cx="3534040" cy="461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7"/>
              </a:lnSpc>
            </a:pPr>
            <a:r>
              <a:rPr lang="en-US" sz="1562" b="1">
                <a:solidFill>
                  <a:srgbClr val="D9E1FF"/>
                </a:solidFill>
                <a:latin typeface="Arimo Bold"/>
                <a:ea typeface="Arimo Bold"/>
                <a:cs typeface="Arimo Bold"/>
                <a:sym typeface="Arimo Bold"/>
              </a:rPr>
              <a:t>Predict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617581" y="6546390"/>
            <a:ext cx="836893" cy="836893"/>
            <a:chOff x="0" y="0"/>
            <a:chExt cx="1115857" cy="1115857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115822" cy="1115822"/>
            </a:xfrm>
            <a:custGeom>
              <a:avLst/>
              <a:gdLst/>
              <a:ahLst/>
              <a:cxnLst/>
              <a:rect l="l" t="t" r="r" b="b"/>
              <a:pathLst>
                <a:path w="1115822" h="1115822">
                  <a:moveTo>
                    <a:pt x="0" y="0"/>
                  </a:moveTo>
                  <a:lnTo>
                    <a:pt x="1115822" y="0"/>
                  </a:lnTo>
                  <a:lnTo>
                    <a:pt x="1115822" y="1115822"/>
                  </a:lnTo>
                  <a:lnTo>
                    <a:pt x="0" y="11158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3" b="-3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774947" y="10778281"/>
            <a:ext cx="16738104" cy="439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</a:pPr>
            <a:r>
              <a:rPr lang="en-US" sz="1687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This systematic approach ensures robust model development and reliable water quality predictions.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50D48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47155" y="1926580"/>
            <a:ext cx="7040612" cy="9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Literature Survey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42392" y="3457426"/>
            <a:ext cx="16203215" cy="4035326"/>
            <a:chOff x="0" y="0"/>
            <a:chExt cx="21604287" cy="538043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04224" cy="5380355"/>
            </a:xfrm>
            <a:custGeom>
              <a:avLst/>
              <a:gdLst/>
              <a:ahLst/>
              <a:cxnLst/>
              <a:rect l="l" t="t" r="r" b="b"/>
              <a:pathLst>
                <a:path w="21604224" h="5380355">
                  <a:moveTo>
                    <a:pt x="0" y="66167"/>
                  </a:moveTo>
                  <a:cubicBezTo>
                    <a:pt x="0" y="29591"/>
                    <a:pt x="29718" y="0"/>
                    <a:pt x="66294" y="0"/>
                  </a:cubicBezTo>
                  <a:lnTo>
                    <a:pt x="21537930" y="0"/>
                  </a:lnTo>
                  <a:lnTo>
                    <a:pt x="21537930" y="6350"/>
                  </a:lnTo>
                  <a:lnTo>
                    <a:pt x="21537930" y="0"/>
                  </a:lnTo>
                  <a:cubicBezTo>
                    <a:pt x="21574506" y="0"/>
                    <a:pt x="21604224" y="29591"/>
                    <a:pt x="21604224" y="66167"/>
                  </a:cubicBezTo>
                  <a:lnTo>
                    <a:pt x="21597874" y="66167"/>
                  </a:lnTo>
                  <a:lnTo>
                    <a:pt x="21604224" y="66167"/>
                  </a:lnTo>
                  <a:lnTo>
                    <a:pt x="21604224" y="5314188"/>
                  </a:lnTo>
                  <a:lnTo>
                    <a:pt x="21597874" y="5314188"/>
                  </a:lnTo>
                  <a:lnTo>
                    <a:pt x="21604224" y="5314188"/>
                  </a:lnTo>
                  <a:cubicBezTo>
                    <a:pt x="21604224" y="5350764"/>
                    <a:pt x="21574506" y="5380355"/>
                    <a:pt x="21537930" y="5380355"/>
                  </a:cubicBezTo>
                  <a:lnTo>
                    <a:pt x="21537930" y="5374005"/>
                  </a:lnTo>
                  <a:lnTo>
                    <a:pt x="21537930" y="5380355"/>
                  </a:lnTo>
                  <a:lnTo>
                    <a:pt x="66294" y="5380355"/>
                  </a:lnTo>
                  <a:lnTo>
                    <a:pt x="66294" y="5374005"/>
                  </a:lnTo>
                  <a:lnTo>
                    <a:pt x="66294" y="5380355"/>
                  </a:lnTo>
                  <a:cubicBezTo>
                    <a:pt x="29718" y="5380355"/>
                    <a:pt x="0" y="5350764"/>
                    <a:pt x="0" y="5314188"/>
                  </a:cubicBezTo>
                  <a:lnTo>
                    <a:pt x="0" y="66167"/>
                  </a:lnTo>
                  <a:lnTo>
                    <a:pt x="6350" y="66167"/>
                  </a:lnTo>
                  <a:lnTo>
                    <a:pt x="0" y="66167"/>
                  </a:lnTo>
                  <a:moveTo>
                    <a:pt x="12700" y="66167"/>
                  </a:moveTo>
                  <a:lnTo>
                    <a:pt x="12700" y="5314188"/>
                  </a:lnTo>
                  <a:lnTo>
                    <a:pt x="6350" y="5314188"/>
                  </a:lnTo>
                  <a:lnTo>
                    <a:pt x="12700" y="5314188"/>
                  </a:lnTo>
                  <a:cubicBezTo>
                    <a:pt x="12700" y="5343779"/>
                    <a:pt x="36703" y="5367655"/>
                    <a:pt x="66294" y="5367655"/>
                  </a:cubicBezTo>
                  <a:lnTo>
                    <a:pt x="21537930" y="5367655"/>
                  </a:lnTo>
                  <a:cubicBezTo>
                    <a:pt x="21567521" y="5367655"/>
                    <a:pt x="21591524" y="5343652"/>
                    <a:pt x="21591524" y="5314188"/>
                  </a:cubicBezTo>
                  <a:lnTo>
                    <a:pt x="21591524" y="66167"/>
                  </a:lnTo>
                  <a:cubicBezTo>
                    <a:pt x="21591524" y="36576"/>
                    <a:pt x="21567521" y="12700"/>
                    <a:pt x="21537930" y="12700"/>
                  </a:cubicBezTo>
                  <a:lnTo>
                    <a:pt x="66294" y="12700"/>
                  </a:lnTo>
                  <a:lnTo>
                    <a:pt x="66294" y="6350"/>
                  </a:lnTo>
                  <a:lnTo>
                    <a:pt x="66294" y="12700"/>
                  </a:lnTo>
                  <a:cubicBezTo>
                    <a:pt x="36703" y="12700"/>
                    <a:pt x="12700" y="36703"/>
                    <a:pt x="12700" y="66167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056680" y="3471714"/>
            <a:ext cx="16174641" cy="1335584"/>
            <a:chOff x="0" y="0"/>
            <a:chExt cx="21566188" cy="17807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566251" cy="1780794"/>
            </a:xfrm>
            <a:custGeom>
              <a:avLst/>
              <a:gdLst/>
              <a:ahLst/>
              <a:cxnLst/>
              <a:rect l="l" t="t" r="r" b="b"/>
              <a:pathLst>
                <a:path w="21566251" h="1780794">
                  <a:moveTo>
                    <a:pt x="0" y="0"/>
                  </a:moveTo>
                  <a:lnTo>
                    <a:pt x="21566251" y="0"/>
                  </a:lnTo>
                  <a:lnTo>
                    <a:pt x="21566251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55824" y="3546425"/>
            <a:ext cx="2631876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Alghamdi et al., 2020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95515" y="3546425"/>
            <a:ext cx="4244579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Random Forest &amp; ANN for water quality prediction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47908" y="3546425"/>
            <a:ext cx="7484269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Random Forest outperformed ANN with 85% accuracy, highlighting its suitability for such tasks.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56680" y="4807298"/>
            <a:ext cx="16174641" cy="1335584"/>
            <a:chOff x="0" y="0"/>
            <a:chExt cx="21566188" cy="1780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66251" cy="1780794"/>
            </a:xfrm>
            <a:custGeom>
              <a:avLst/>
              <a:gdLst/>
              <a:ahLst/>
              <a:cxnLst/>
              <a:rect l="l" t="t" r="r" b="b"/>
              <a:pathLst>
                <a:path w="21566251" h="1780794">
                  <a:moveTo>
                    <a:pt x="0" y="0"/>
                  </a:moveTo>
                  <a:lnTo>
                    <a:pt x="21566251" y="0"/>
                  </a:lnTo>
                  <a:lnTo>
                    <a:pt x="21566251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355824" y="4882009"/>
            <a:ext cx="2631876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Sharma &amp; Kumar, 2019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595515" y="4882009"/>
            <a:ext cx="4244579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Logistic Regression &amp; Decision Trees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47908" y="4882009"/>
            <a:ext cx="7484269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Achieved 82% accuracy using 8 water parameters, demonstrating the efficacy of simpler models.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56680" y="6142881"/>
            <a:ext cx="16174641" cy="1335584"/>
            <a:chOff x="0" y="0"/>
            <a:chExt cx="21566188" cy="178077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566251" cy="1780794"/>
            </a:xfrm>
            <a:custGeom>
              <a:avLst/>
              <a:gdLst/>
              <a:ahLst/>
              <a:cxnLst/>
              <a:rect l="l" t="t" r="r" b="b"/>
              <a:pathLst>
                <a:path w="21566251" h="1780794">
                  <a:moveTo>
                    <a:pt x="0" y="0"/>
                  </a:moveTo>
                  <a:lnTo>
                    <a:pt x="21566251" y="0"/>
                  </a:lnTo>
                  <a:lnTo>
                    <a:pt x="21566251" y="1780794"/>
                  </a:lnTo>
                  <a:lnTo>
                    <a:pt x="0" y="1780794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355824" y="6217592"/>
            <a:ext cx="2631876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Singh et al., 2021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95515" y="6217592"/>
            <a:ext cx="4244579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Ensemble Learning methods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47908" y="6217592"/>
            <a:ext cx="7484269" cy="107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Improved accuracy to 88% with feature selection, emphasizing the power of combining models.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47155" y="7710190"/>
            <a:ext cx="16193690" cy="59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D9E1FF"/>
                </a:solidFill>
                <a:latin typeface="Arimo"/>
                <a:ea typeface="Arimo"/>
                <a:cs typeface="Arimo"/>
                <a:sym typeface="Arimo"/>
              </a:rPr>
              <a:t>These studies provide a strong foundation and benchmarks for our model development.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2623174" y="1028700"/>
            <a:ext cx="7889045" cy="9080916"/>
          </a:xfrm>
          <a:custGeom>
            <a:avLst/>
            <a:gdLst/>
            <a:ahLst/>
            <a:cxnLst/>
            <a:rect l="l" t="t" r="r" b="b"/>
            <a:pathLst>
              <a:path w="7889045" h="9080916">
                <a:moveTo>
                  <a:pt x="0" y="0"/>
                </a:moveTo>
                <a:lnTo>
                  <a:pt x="7889046" y="0"/>
                </a:lnTo>
                <a:lnTo>
                  <a:pt x="7889046" y="9080916"/>
                </a:lnTo>
                <a:lnTo>
                  <a:pt x="0" y="9080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25779"/>
            <a:ext cx="5246349" cy="63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2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CODE IMPLEMENTATION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97659" y="19202"/>
            <a:ext cx="1940843" cy="744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  <a:spcBef>
                <a:spcPct val="0"/>
              </a:spcBef>
            </a:pPr>
            <a:r>
              <a:rPr lang="en-US" sz="37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app.py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28700" y="735283"/>
            <a:ext cx="6590685" cy="9551717"/>
          </a:xfrm>
          <a:custGeom>
            <a:avLst/>
            <a:gdLst/>
            <a:ahLst/>
            <a:cxnLst/>
            <a:rect l="l" t="t" r="r" b="b"/>
            <a:pathLst>
              <a:path w="6590685" h="9551717">
                <a:moveTo>
                  <a:pt x="0" y="0"/>
                </a:moveTo>
                <a:lnTo>
                  <a:pt x="6590685" y="0"/>
                </a:lnTo>
                <a:lnTo>
                  <a:pt x="6590685" y="9551717"/>
                </a:lnTo>
                <a:lnTo>
                  <a:pt x="0" y="9551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603130" y="735283"/>
            <a:ext cx="7462279" cy="9551717"/>
          </a:xfrm>
          <a:custGeom>
            <a:avLst/>
            <a:gdLst/>
            <a:ahLst/>
            <a:cxnLst/>
            <a:rect l="l" t="t" r="r" b="b"/>
            <a:pathLst>
              <a:path w="7462279" h="9551717">
                <a:moveTo>
                  <a:pt x="0" y="0"/>
                </a:moveTo>
                <a:lnTo>
                  <a:pt x="7462279" y="0"/>
                </a:lnTo>
                <a:lnTo>
                  <a:pt x="7462279" y="9551717"/>
                </a:lnTo>
                <a:lnTo>
                  <a:pt x="0" y="9551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0865" y="97672"/>
            <a:ext cx="4842718" cy="63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2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C0A3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14990" y="850605"/>
            <a:ext cx="8115300" cy="9436395"/>
          </a:xfrm>
          <a:custGeom>
            <a:avLst/>
            <a:gdLst/>
            <a:ahLst/>
            <a:cxnLst/>
            <a:rect l="l" t="t" r="r" b="b"/>
            <a:pathLst>
              <a:path w="8115300" h="9436395">
                <a:moveTo>
                  <a:pt x="0" y="0"/>
                </a:moveTo>
                <a:lnTo>
                  <a:pt x="8115300" y="0"/>
                </a:lnTo>
                <a:lnTo>
                  <a:pt x="8115300" y="9436395"/>
                </a:lnTo>
                <a:lnTo>
                  <a:pt x="0" y="9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29922" y="41458"/>
            <a:ext cx="4842718" cy="637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9"/>
              </a:lnSpc>
              <a:spcBef>
                <a:spcPct val="0"/>
              </a:spcBef>
            </a:pPr>
            <a:r>
              <a:rPr lang="en-US" sz="3212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MODEL TRAINING CODE</a:t>
            </a:r>
          </a:p>
        </p:txBody>
      </p:sp>
      <p:sp>
        <p:nvSpPr>
          <p:cNvPr id="6" name="Freeform 6"/>
          <p:cNvSpPr/>
          <p:nvPr/>
        </p:nvSpPr>
        <p:spPr>
          <a:xfrm>
            <a:off x="10001608" y="850605"/>
            <a:ext cx="7077297" cy="9436395"/>
          </a:xfrm>
          <a:custGeom>
            <a:avLst/>
            <a:gdLst/>
            <a:ahLst/>
            <a:cxnLst/>
            <a:rect l="l" t="t" r="r" b="b"/>
            <a:pathLst>
              <a:path w="7077297" h="9436395">
                <a:moveTo>
                  <a:pt x="0" y="0"/>
                </a:moveTo>
                <a:lnTo>
                  <a:pt x="7077296" y="0"/>
                </a:lnTo>
                <a:lnTo>
                  <a:pt x="7077296" y="9436395"/>
                </a:lnTo>
                <a:lnTo>
                  <a:pt x="0" y="9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549</Words>
  <Application>Microsoft Office PowerPoint</Application>
  <PresentationFormat>Custom</PresentationFormat>
  <Paragraphs>97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Arimo Bold</vt:lpstr>
      <vt:lpstr>Calibri</vt:lpstr>
      <vt:lpstr>Arial</vt:lpstr>
      <vt:lpstr>Arimo</vt:lpstr>
      <vt:lpstr>Arimo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Water-Quality-Prediction-Using-Machine-Learning.pptx</dc:title>
  <cp:lastModifiedBy>mjjaiavinash2006@gmail.com</cp:lastModifiedBy>
  <cp:revision>2</cp:revision>
  <dcterms:created xsi:type="dcterms:W3CDTF">2006-08-16T00:00:00Z</dcterms:created>
  <dcterms:modified xsi:type="dcterms:W3CDTF">2025-11-11T15:57:15Z</dcterms:modified>
  <dc:identifier>DAG4GPRiIZM</dc:identifier>
</cp:coreProperties>
</file>